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7"/>
  </p:notesMasterIdLst>
  <p:sldIdLst>
    <p:sldId id="379" r:id="rId2"/>
    <p:sldId id="392" r:id="rId3"/>
    <p:sldId id="386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8" r:id="rId13"/>
    <p:sldId id="407" r:id="rId14"/>
    <p:sldId id="409" r:id="rId15"/>
    <p:sldId id="261" r:id="rId1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D7EFE3-997C-4C92-8597-18F156498FF7}">
          <p14:sldIdLst/>
        </p14:section>
        <p14:section name="Раздел без заголовка" id="{0BC0E38B-CCF4-4EEF-B91D-BFE9A3C2B909}">
          <p14:sldIdLst>
            <p14:sldId id="379"/>
            <p14:sldId id="392"/>
            <p14:sldId id="386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8"/>
            <p14:sldId id="407"/>
            <p14:sldId id="409"/>
            <p14:sldId id="26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ейнвальд Сергей Борисович" initials="РС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36"/>
    <a:srgbClr val="A2CAC6"/>
    <a:srgbClr val="A9C5D3"/>
    <a:srgbClr val="24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8705" autoAdjust="0"/>
  </p:normalViewPr>
  <p:slideViewPr>
    <p:cSldViewPr>
      <p:cViewPr varScale="1">
        <p:scale>
          <a:sx n="92" d="100"/>
          <a:sy n="92" d="100"/>
        </p:scale>
        <p:origin x="-13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layout/>
      <c:overlay val="0"/>
      <c:spPr>
        <a:noFill/>
        <a:ln w="25278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42" b="1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956142942623826E-2"/>
          <c:y val="0.1388768155718611"/>
          <c:w val="0.56568440993835079"/>
          <c:h val="0.7801227476486991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6404  ОПО НГК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A38-4A28-AAB3-684C408333AF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A38-4A28-AAB3-684C408333AF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A38-4A28-AAB3-684C408333AF}"/>
              </c:ext>
            </c:extLst>
          </c:dPt>
          <c:dPt>
            <c:idx val="3"/>
            <c:bubble3D val="0"/>
            <c:explosion val="3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A38-4A28-AAB3-684C408333AF}"/>
              </c:ext>
            </c:extLst>
          </c:dPt>
          <c:dLbls>
            <c:dLbl>
              <c:idx val="0"/>
              <c:layout>
                <c:manualLayout>
                  <c:x val="-8.1221125551092704E-2"/>
                  <c:y val="0.1371060025491595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9154082996827765E-2"/>
                  <c:y val="9.189349242867564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4505808827851031E-2"/>
                  <c:y val="5.852620704305514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rgbClr val="00206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41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5378" cap="flat" cmpd="sng" algn="ctr">
                  <a:solidFill>
                    <a:schemeClr val="dk1">
                      <a:lumMod val="50000"/>
                      <a:lumOff val="50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1150  ОПО нефтегазодобычи </c:v>
                </c:pt>
                <c:pt idx="2">
                  <c:v>428  ОПО магистрального трубопроводного транспорта</c:v>
                </c:pt>
                <c:pt idx="3">
                  <c:v>4826  ОПО газораспределения и газопотребления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">
                  <c:v>1150</c:v>
                </c:pt>
                <c:pt idx="2">
                  <c:v>428</c:v>
                </c:pt>
                <c:pt idx="3" formatCode="#,##0">
                  <c:v>4826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A38-4A28-AAB3-684C40833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39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56101094997238132"/>
          <c:y val="0.1018415009894707"/>
          <c:w val="0.42523389184329946"/>
          <c:h val="0.86537286762802579"/>
        </c:manualLayout>
      </c:layout>
      <c:overlay val="0"/>
      <c:txPr>
        <a:bodyPr/>
        <a:lstStyle/>
        <a:p>
          <a:pPr>
            <a:defRPr sz="900" b="1"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bg1">
          <a:lumMod val="65000"/>
        </a:schemeClr>
      </a:solidFill>
      <a:prstDash val="solid"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ln>
              <a:solidFill>
                <a:schemeClr val="bg2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Lbls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  <c:pt idx="3">
                  <c:v>Неконтролируемый взрыв</c:v>
                </c:pt>
                <c:pt idx="4">
                  <c:v>Нарушение режима работы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066223710202613E-2"/>
          <c:y val="2.1938925944349156E-2"/>
          <c:w val="0.66447649816497789"/>
          <c:h val="0.765696357492101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класс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5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5</c:v>
                </c:pt>
                <c:pt idx="5">
                  <c:v>2</c:v>
                </c:pt>
                <c:pt idx="6">
                  <c:v>9</c:v>
                </c:pt>
                <c:pt idx="7">
                  <c:v>5</c:v>
                </c:pt>
                <c:pt idx="8">
                  <c:v>5</c:v>
                </c:pt>
                <c:pt idx="9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класс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5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класс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535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18</c:v>
                </c:pt>
                <c:pt idx="1">
                  <c:v>14</c:v>
                </c:pt>
                <c:pt idx="2">
                  <c:v>14</c:v>
                </c:pt>
                <c:pt idx="3">
                  <c:v>12</c:v>
                </c:pt>
                <c:pt idx="4">
                  <c:v>10</c:v>
                </c:pt>
                <c:pt idx="5">
                  <c:v>9</c:v>
                </c:pt>
                <c:pt idx="6">
                  <c:v>7</c:v>
                </c:pt>
                <c:pt idx="7">
                  <c:v>9</c:v>
                </c:pt>
                <c:pt idx="8">
                  <c:v>5</c:v>
                </c:pt>
                <c:pt idx="9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 класс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2.9027576197387519E-2"/>
                  <c:y val="-1.08621883375164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9351717464925013E-2"/>
                  <c:y val="-4.978445476601384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3222060957909945E-2"/>
                  <c:y val="5.431094168758158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5157232704402586E-2"/>
                  <c:y val="1.62932825062746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9351717464925013E-2"/>
                  <c:y val="5.43109416875820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1286889211417512E-2"/>
                  <c:y val="5.43109416875820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</a:t>
                    </a:r>
                    <a:r>
                      <a:rPr lang="ru-RU"/>
                      <a:t>5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54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Лист1!$E$2:$E$11</c:f>
              <c:numCache>
                <c:formatCode>General</c:formatCode>
                <c:ptCount val="10"/>
                <c:pt idx="2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0385664"/>
        <c:axId val="160403840"/>
      </c:barChart>
      <c:lineChart>
        <c:grouping val="stacked"/>
        <c:varyColors val="0"/>
        <c:ser>
          <c:idx val="4"/>
          <c:order val="4"/>
          <c:tx>
            <c:strRef>
              <c:f>Лист1!$F$1</c:f>
              <c:strCache>
                <c:ptCount val="1"/>
                <c:pt idx="0">
                  <c:v>Всего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54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Лист1!$F$2:$F$11</c:f>
              <c:numCache>
                <c:formatCode>General</c:formatCode>
                <c:ptCount val="10"/>
                <c:pt idx="0">
                  <c:v>24</c:v>
                </c:pt>
                <c:pt idx="1">
                  <c:v>28</c:v>
                </c:pt>
                <c:pt idx="2">
                  <c:v>32</c:v>
                </c:pt>
                <c:pt idx="3">
                  <c:v>26</c:v>
                </c:pt>
                <c:pt idx="4">
                  <c:v>18</c:v>
                </c:pt>
                <c:pt idx="5">
                  <c:v>16</c:v>
                </c:pt>
                <c:pt idx="6">
                  <c:v>16</c:v>
                </c:pt>
                <c:pt idx="7">
                  <c:v>16</c:v>
                </c:pt>
                <c:pt idx="8">
                  <c:v>14</c:v>
                </c:pt>
                <c:pt idx="9">
                  <c:v>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385664"/>
        <c:axId val="160403840"/>
      </c:lineChart>
      <c:catAx>
        <c:axId val="16038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0403840"/>
        <c:crosses val="autoZero"/>
        <c:auto val="1"/>
        <c:lblAlgn val="ctr"/>
        <c:lblOffset val="100"/>
        <c:noMultiLvlLbl val="0"/>
      </c:catAx>
      <c:valAx>
        <c:axId val="160403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385664"/>
        <c:crosses val="autoZero"/>
        <c:crossBetween val="between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.74050653108189968"/>
          <c:y val="0.2624031752128545"/>
          <c:w val="0.1443411957787693"/>
          <c:h val="0.4751927960224483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48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820297716156648E-2"/>
          <c:y val="5.0063633225302835E-2"/>
          <c:w val="0.54108171779710679"/>
          <c:h val="0.759264803267568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Нефтегазодобыча (* - не учтены 7 человек погибших при внешнем воздействии на ОПО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533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16</c:v>
                </c:pt>
                <c:pt idx="1">
                  <c:v>19</c:v>
                </c:pt>
                <c:pt idx="2">
                  <c:v>18</c:v>
                </c:pt>
                <c:pt idx="3">
                  <c:v>18</c:v>
                </c:pt>
                <c:pt idx="4">
                  <c:v>9</c:v>
                </c:pt>
                <c:pt idx="5">
                  <c:v>19</c:v>
                </c:pt>
                <c:pt idx="6">
                  <c:v>12</c:v>
                </c:pt>
                <c:pt idx="7">
                  <c:v>6</c:v>
                </c:pt>
                <c:pt idx="8">
                  <c:v>12</c:v>
                </c:pt>
                <c:pt idx="9">
                  <c:v>8</c:v>
                </c:pt>
                <c:pt idx="10">
                  <c:v>8</c:v>
                </c:pt>
                <c:pt idx="11">
                  <c:v>9</c:v>
                </c:pt>
                <c:pt idx="12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Магистральный трубопроводный транспорт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349268553016346E-2"/>
                  <c:y val="7.615623962438119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8795040932434389E-2"/>
                  <c:y val="8.30804938775555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8795040932434389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2.0240807255551514E-2"/>
                  <c:y val="-7.615623962438119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3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7</c:v>
                </c:pt>
                <c:pt idx="10">
                  <c:v>3</c:v>
                </c:pt>
                <c:pt idx="11">
                  <c:v>0</c:v>
                </c:pt>
                <c:pt idx="1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Газораспределение и газопотребление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1.7349268553016332E-2"/>
                  <c:y val="-7.615623962438119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8795040932434337E-2"/>
                  <c:y val="4.154024693877894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0240813311852419E-2"/>
                  <c:y val="4.154024693877894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3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4</c:v>
                </c:pt>
                <c:pt idx="1">
                  <c:v>11</c:v>
                </c:pt>
                <c:pt idx="2">
                  <c:v>19</c:v>
                </c:pt>
                <c:pt idx="3">
                  <c:v>2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Нефтегазовый комплекс в целом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000"/>
                      <a:t>18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z="1000"/>
                      <a:t>2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3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22</c:v>
                </c:pt>
                <c:pt idx="1">
                  <c:v>32</c:v>
                </c:pt>
                <c:pt idx="2">
                  <c:v>38</c:v>
                </c:pt>
                <c:pt idx="3">
                  <c:v>20</c:v>
                </c:pt>
                <c:pt idx="4">
                  <c:v>17</c:v>
                </c:pt>
                <c:pt idx="5">
                  <c:v>25</c:v>
                </c:pt>
                <c:pt idx="6">
                  <c:v>15</c:v>
                </c:pt>
                <c:pt idx="7">
                  <c:v>10</c:v>
                </c:pt>
                <c:pt idx="8">
                  <c:v>13</c:v>
                </c:pt>
                <c:pt idx="9">
                  <c:v>23</c:v>
                </c:pt>
                <c:pt idx="10">
                  <c:v>16</c:v>
                </c:pt>
                <c:pt idx="11">
                  <c:v>13</c:v>
                </c:pt>
                <c:pt idx="12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0601600"/>
        <c:axId val="160603136"/>
      </c:barChart>
      <c:catAx>
        <c:axId val="16060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0603136"/>
        <c:crosses val="autoZero"/>
        <c:auto val="1"/>
        <c:lblAlgn val="ctr"/>
        <c:lblOffset val="100"/>
        <c:noMultiLvlLbl val="0"/>
      </c:catAx>
      <c:valAx>
        <c:axId val="160603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601600"/>
        <c:crosses val="autoZero"/>
        <c:crossBetween val="between"/>
      </c:valAx>
      <c:spPr>
        <a:noFill/>
        <a:ln w="25337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05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5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05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050"/>
            </a:pPr>
            <a:endParaRPr lang="ru-RU"/>
          </a:p>
        </c:txPr>
      </c:legendEntry>
      <c:layout>
        <c:manualLayout>
          <c:xMode val="edge"/>
          <c:yMode val="edge"/>
          <c:x val="0.62324666206328294"/>
          <c:y val="4.6416156081426733E-2"/>
          <c:w val="0.36699803292386429"/>
          <c:h val="0.71231547298968101"/>
        </c:manualLayout>
      </c:layout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9173390316001"/>
          <c:y val="3.2107215227499028E-2"/>
          <c:w val="0.83612054758733478"/>
          <c:h val="0.814335436118886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</c:v>
                </c:pt>
              </c:strCache>
            </c:strRef>
          </c:tx>
          <c:spPr>
            <a:solidFill>
              <a:srgbClr val="ED7D31"/>
            </a:solidFill>
            <a:ln w="2534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345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345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5345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 w="25345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 класс</c:v>
                </c:pt>
                <c:pt idx="1">
                  <c:v>II класс</c:v>
                </c:pt>
                <c:pt idx="2">
                  <c:v>III класс</c:v>
                </c:pt>
                <c:pt idx="3">
                  <c:v>IV класс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32704"/>
        <c:axId val="61046784"/>
      </c:barChart>
      <c:catAx>
        <c:axId val="6103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76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61046784"/>
        <c:crosses val="autoZero"/>
        <c:auto val="1"/>
        <c:lblAlgn val="ctr"/>
        <c:lblOffset val="100"/>
        <c:noMultiLvlLbl val="0"/>
      </c:catAx>
      <c:valAx>
        <c:axId val="61046784"/>
        <c:scaling>
          <c:orientation val="minMax"/>
        </c:scaling>
        <c:delete val="0"/>
        <c:axPos val="l"/>
        <c:majorGridlines>
          <c:spPr>
            <a:ln w="9476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476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61032704"/>
        <c:crosses val="autoZero"/>
        <c:crossBetween val="between"/>
      </c:valAx>
      <c:dTable>
        <c:showHorzBorder val="1"/>
        <c:showVertBorder val="1"/>
        <c:showOutline val="1"/>
        <c:showKeys val="0"/>
        <c:spPr>
          <a:noFill/>
          <a:ln w="9476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</c:dTable>
      <c:spPr>
        <a:noFill/>
        <a:ln w="9525"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476" cap="flat" cmpd="sng" algn="ctr">
      <a:solidFill>
        <a:schemeClr val="bg1">
          <a:lumMod val="65000"/>
        </a:schemeClr>
      </a:solidFill>
      <a:prstDash val="solid"/>
      <a:round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025040788820319E-2"/>
          <c:y val="5.6410256410256411E-2"/>
          <c:w val="0.41561561561561561"/>
          <c:h val="0.887179487179487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3"/>
              <c:layout>
                <c:manualLayout>
                  <c:x val="-1.6925303957780274E-2"/>
                  <c:y val="2.94170190488053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206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649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Лист1!$A$3:$A$6</c:f>
              <c:strCache>
                <c:ptCount val="4"/>
                <c:pt idx="0">
                  <c:v> I класс опасности</c:v>
                </c:pt>
                <c:pt idx="1">
                  <c:v> II класс опасности </c:v>
                </c:pt>
                <c:pt idx="2">
                  <c:v> III класс опасности </c:v>
                </c:pt>
                <c:pt idx="3">
                  <c:v>IV класс опасности</c:v>
                </c:pt>
              </c:strCache>
            </c:strRef>
          </c:cat>
          <c:val>
            <c:numRef>
              <c:f>Лист1!$B$3:$B$6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9"/>
      </c:pieChart>
      <c:spPr>
        <a:noFill/>
        <a:ln w="25284">
          <a:noFill/>
        </a:ln>
      </c:spPr>
    </c:plotArea>
    <c:legend>
      <c:legendPos val="r"/>
      <c:layout>
        <c:manualLayout>
          <c:xMode val="edge"/>
          <c:yMode val="edge"/>
          <c:x val="0.49453647171108955"/>
          <c:y val="5.8446359126575146E-3"/>
          <c:w val="0.50049040661361177"/>
          <c:h val="0.84613156339750717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класс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341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</c:v>
                </c:pt>
                <c:pt idx="1">
                  <c:v>23</c:v>
                </c:pt>
                <c:pt idx="2">
                  <c:v>29</c:v>
                </c:pt>
                <c:pt idx="3">
                  <c:v>22</c:v>
                </c:pt>
                <c:pt idx="4">
                  <c:v>18</c:v>
                </c:pt>
                <c:pt idx="5">
                  <c:v>18</c:v>
                </c:pt>
                <c:pt idx="6">
                  <c:v>23</c:v>
                </c:pt>
                <c:pt idx="7">
                  <c:v>18</c:v>
                </c:pt>
                <c:pt idx="8">
                  <c:v>10</c:v>
                </c:pt>
                <c:pt idx="9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класс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341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9</c:v>
                </c:pt>
                <c:pt idx="1">
                  <c:v>9</c:v>
                </c:pt>
                <c:pt idx="2">
                  <c:v>5</c:v>
                </c:pt>
                <c:pt idx="3">
                  <c:v>5</c:v>
                </c:pt>
                <c:pt idx="4">
                  <c:v>10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10</c:v>
                </c:pt>
                <c:pt idx="9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класс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341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57</c:v>
                </c:pt>
                <c:pt idx="1">
                  <c:v>34</c:v>
                </c:pt>
                <c:pt idx="2">
                  <c:v>45</c:v>
                </c:pt>
                <c:pt idx="3">
                  <c:v>31</c:v>
                </c:pt>
                <c:pt idx="4">
                  <c:v>55</c:v>
                </c:pt>
                <c:pt idx="5">
                  <c:v>32</c:v>
                </c:pt>
                <c:pt idx="6">
                  <c:v>25</c:v>
                </c:pt>
                <c:pt idx="7">
                  <c:v>22</c:v>
                </c:pt>
                <c:pt idx="8">
                  <c:v>20</c:v>
                </c:pt>
                <c:pt idx="9">
                  <c:v>21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 класс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4.163709796878320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9744502606565785E-2"/>
                  <c:y val="-3.883556730560163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5959311882130952E-2"/>
                  <c:y val="2.965659398855164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7851907244348226E-2"/>
                  <c:y val="2.1183281420394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5959311882130952E-2"/>
                  <c:y val="2.1183281420394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3.406671651991353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en-US" sz="1000"/>
                      <a:t>1</a:t>
                    </a:r>
                    <a:r>
                      <a:rPr lang="ru-RU" sz="1000"/>
                      <a:t>5</a:t>
                    </a:r>
                    <a:endParaRPr lang="en-US" sz="1000"/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417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Лист1!$E$2:$E$11</c:f>
              <c:numCache>
                <c:formatCode>General</c:formatCode>
                <c:ptCount val="10"/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1270656"/>
        <c:axId val="61276544"/>
      </c:barChart>
      <c:lineChart>
        <c:grouping val="standard"/>
        <c:varyColors val="0"/>
        <c:ser>
          <c:idx val="4"/>
          <c:order val="4"/>
          <c:tx>
            <c:strRef>
              <c:f>Лист1!$F$1</c:f>
              <c:strCache>
                <c:ptCount val="1"/>
                <c:pt idx="0">
                  <c:v>Класс не указан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7"/>
              <c:layout>
                <c:manualLayout>
                  <c:x val="-2.4605921487288743E-2"/>
                  <c:y val="-1.17051698140567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41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Лист1!$F$2:$F$11</c:f>
              <c:numCache>
                <c:formatCode>General</c:formatCode>
                <c:ptCount val="10"/>
                <c:pt idx="7">
                  <c:v>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Общее количество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431">
                <a:noFill/>
              </a:ln>
            </c:spPr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Лист1!$G$2:$G$11</c:f>
              <c:numCache>
                <c:formatCode>General</c:formatCode>
                <c:ptCount val="10"/>
                <c:pt idx="0">
                  <c:v>84</c:v>
                </c:pt>
                <c:pt idx="1">
                  <c:v>66</c:v>
                </c:pt>
                <c:pt idx="2">
                  <c:v>82</c:v>
                </c:pt>
                <c:pt idx="3">
                  <c:v>59</c:v>
                </c:pt>
                <c:pt idx="4">
                  <c:v>84</c:v>
                </c:pt>
                <c:pt idx="5">
                  <c:v>56</c:v>
                </c:pt>
                <c:pt idx="6">
                  <c:v>52</c:v>
                </c:pt>
                <c:pt idx="7">
                  <c:v>44</c:v>
                </c:pt>
                <c:pt idx="8">
                  <c:v>42</c:v>
                </c:pt>
                <c:pt idx="9">
                  <c:v>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270656"/>
        <c:axId val="61276544"/>
      </c:lineChart>
      <c:catAx>
        <c:axId val="6127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61276544"/>
        <c:crosses val="autoZero"/>
        <c:auto val="1"/>
        <c:lblAlgn val="ctr"/>
        <c:lblOffset val="100"/>
        <c:noMultiLvlLbl val="0"/>
      </c:catAx>
      <c:valAx>
        <c:axId val="61276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61270656"/>
        <c:crosses val="autoZero"/>
        <c:crossBetween val="between"/>
      </c:valAx>
      <c:spPr>
        <a:noFill/>
        <a:ln w="23431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968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Lbls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Выброс опасных веществ</c:v>
                </c:pt>
                <c:pt idx="1">
                  <c:v>Неконтролируемый взрыв</c:v>
                </c:pt>
                <c:pt idx="2">
                  <c:v>Разрушение технических устройств</c:v>
                </c:pt>
                <c:pt idx="3">
                  <c:v>Нарушение режима работы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0"/>
              <c:spPr>
                <a:solidFill>
                  <a:srgbClr val="002060"/>
                </a:solidFill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Повреждение, разрушение технических устройств</c:v>
                </c:pt>
                <c:pt idx="1">
                  <c:v>Разрушение сооружений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618774778834653"/>
          <c:w val="0.62186251920441293"/>
          <c:h val="0.744699095309881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аварий на ГС 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Lbls>
            <c:spPr>
              <a:solidFill>
                <a:srgbClr val="002060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  <c:pt idx="3">
                  <c:v>Неконтролируемый взрыв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2">
          <a:noFill/>
        </a:ln>
      </c:spPr>
    </c:plotArea>
    <c:legend>
      <c:legendPos val="r"/>
      <c:layout>
        <c:manualLayout>
          <c:xMode val="edge"/>
          <c:yMode val="edge"/>
          <c:x val="0.60201620370370357"/>
          <c:y val="0.18228846117089395"/>
          <c:w val="0.3719513888888889"/>
          <c:h val="0.71319692654676103"/>
        </c:manualLayout>
      </c:layout>
      <c:overlay val="0"/>
      <c:txPr>
        <a:bodyPr/>
        <a:lstStyle/>
        <a:p>
          <a:pPr>
            <a:defRPr sz="1046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95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15005D7-C061-408D-AE6E-F1B34500E7B1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F82562A-B395-49DF-AC75-2718AA6BD4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47347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AutoShape 2" descr="ÐÐ°ÑÑÐ¸Ð½ÐºÐ¸ Ð¿Ð¾ Ð·Ð°Ð¿ÑÐ¾ÑÑ Ð½ÐµÑÑÐµÑÐ¸Ð¼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AutoShape 2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4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6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5175" y="2825355"/>
            <a:ext cx="7895853" cy="92333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002060"/>
                </a:solidFill>
              </a:rPr>
              <a:t>ИТОГИ деятельности межрегионального отдела по</a:t>
            </a:r>
          </a:p>
          <a:p>
            <a:pPr algn="ctr">
              <a:defRPr/>
            </a:pPr>
            <a:r>
              <a:rPr lang="ru-RU" b="1" cap="all" dirty="0">
                <a:solidFill>
                  <a:srgbClr val="002060"/>
                </a:solidFill>
              </a:rPr>
              <a:t>по надзору за объектами нефтегазового комплекса в 2022 году, анализ аварийности.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067944" y="4944943"/>
            <a:ext cx="4593084" cy="738664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r">
              <a:defRPr/>
            </a:pPr>
            <a:r>
              <a:rPr lang="ru-RU" sz="1400" b="1" dirty="0">
                <a:solidFill>
                  <a:srgbClr val="002060"/>
                </a:solidFill>
              </a:rPr>
              <a:t>Начальник межрегионального отдела  по надзору за объектами нефтегазового комплекса </a:t>
            </a:r>
            <a:endParaRPr lang="ru-RU" sz="14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r">
              <a:defRPr/>
            </a:pPr>
            <a:r>
              <a:rPr kumimoji="1" lang="ru-RU" sz="1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Петров </a:t>
            </a:r>
            <a:r>
              <a:rPr kumimoji="1" lang="ru-RU" sz="1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Игорь</a:t>
            </a:r>
            <a:endParaRPr lang="ru-RU" sz="1400" b="1" dirty="0" smtClean="0">
              <a:ln w="10541" cmpd="sng">
                <a:solidFill>
                  <a:prstClr val="black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09705" y="5772249"/>
            <a:ext cx="543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ru-RU" sz="1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2023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82" y="479134"/>
            <a:ext cx="8321675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11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-99392"/>
            <a:ext cx="8229600" cy="1143000"/>
          </a:xfrm>
        </p:spPr>
        <p:txBody>
          <a:bodyPr>
            <a:normAutofit/>
          </a:bodyPr>
          <a:lstStyle/>
          <a:p>
            <a:pPr defTabSz="685800">
              <a:lnSpc>
                <a:spcPct val="90000"/>
              </a:lnSpc>
              <a:defRPr/>
            </a:pPr>
            <a:r>
              <a:rPr lang="ru-RU" altLang="ru-RU" sz="2000" b="1" kern="0" dirty="0">
                <a:solidFill>
                  <a:srgbClr val="002060"/>
                </a:solidFill>
                <a:cs typeface="Arial" panose="020B0604020202020204" pitchFamily="34" charset="0"/>
              </a:rPr>
              <a:t>Графическое представление причин произошедших аварий</a:t>
            </a:r>
            <a:br>
              <a:rPr lang="ru-RU" altLang="ru-RU" sz="20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ru-RU" altLang="ru-RU" sz="2000" b="1" kern="0" dirty="0">
                <a:solidFill>
                  <a:srgbClr val="002060"/>
                </a:solidFill>
                <a:cs typeface="Arial" panose="020B0604020202020204" pitchFamily="34" charset="0"/>
              </a:rPr>
              <a:t>на объектах трубопроводного транспорта</a:t>
            </a:r>
            <a:r>
              <a:rPr lang="ru-RU" altLang="ru-RU" sz="3200" b="1" kern="0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ru-RU" altLang="ru-RU" sz="32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ru-RU" sz="32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530182"/>
              </p:ext>
            </p:extLst>
          </p:nvPr>
        </p:nvGraphicFramePr>
        <p:xfrm>
          <a:off x="179512" y="1946044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88192"/>
              </p:ext>
            </p:extLst>
          </p:nvPr>
        </p:nvGraphicFramePr>
        <p:xfrm>
          <a:off x="4572000" y="1946044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521" y="1860885"/>
            <a:ext cx="4212467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012" y="1860885"/>
            <a:ext cx="4212468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208484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920" y="-27384"/>
            <a:ext cx="8229600" cy="908720"/>
          </a:xfrm>
        </p:spPr>
        <p:txBody>
          <a:bodyPr>
            <a:normAutofit fontScale="90000"/>
          </a:bodyPr>
          <a:lstStyle/>
          <a:p>
            <a:pPr defTabSz="685800">
              <a:lnSpc>
                <a:spcPct val="90000"/>
              </a:lnSpc>
              <a:defRPr/>
            </a:pPr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Перечень компаний, осуществляющих эксплуатацию объектов трубопроводного транспорта,</a:t>
            </a:r>
            <a:b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с высоким учетным уровнем аварийности за период с 2018 – 2022 гг.</a:t>
            </a:r>
            <a:b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ПАО «ГАЗПРОМ» </a:t>
            </a:r>
            <a:r>
              <a:rPr lang="ru-RU" dirty="0">
                <a:solidFill>
                  <a:srgbClr val="002060"/>
                </a:solidFill>
              </a:rPr>
              <a:t>допущено</a:t>
            </a:r>
            <a:r>
              <a:rPr lang="ru-RU" b="1" dirty="0">
                <a:solidFill>
                  <a:srgbClr val="002060"/>
                </a:solidFill>
              </a:rPr>
              <a:t> 31 авария</a:t>
            </a:r>
            <a:r>
              <a:rPr lang="ru-RU" dirty="0">
                <a:solidFill>
                  <a:srgbClr val="002060"/>
                </a:solidFill>
              </a:rPr>
              <a:t>,</a:t>
            </a:r>
          </a:p>
          <a:p>
            <a:pPr>
              <a:defRPr/>
            </a:pPr>
            <a:r>
              <a:rPr lang="ru-RU" dirty="0">
                <a:solidFill>
                  <a:srgbClr val="002060"/>
                </a:solidFill>
              </a:rPr>
              <a:t>из них: 8 аварий в 2018 г.; 5 аварий в 2019 г.; 7 аварий в 2020г.; 5 аварий в 2021 г;</a:t>
            </a:r>
          </a:p>
          <a:p>
            <a:pPr>
              <a:defRPr/>
            </a:pPr>
            <a:r>
              <a:rPr lang="ru-RU" dirty="0">
                <a:solidFill>
                  <a:srgbClr val="002060"/>
                </a:solidFill>
              </a:rPr>
              <a:t>6 аварий в 2022 г;</a:t>
            </a:r>
          </a:p>
          <a:p>
            <a:pPr fontAlgn="t">
              <a:defRPr/>
            </a:pPr>
            <a:r>
              <a:rPr lang="ru-RU" i="1" dirty="0">
                <a:solidFill>
                  <a:srgbClr val="FF0000"/>
                </a:solidFill>
              </a:rPr>
              <a:t>ООО «Газпром </a:t>
            </a:r>
            <a:r>
              <a:rPr lang="ru-RU" i="1" dirty="0" err="1">
                <a:solidFill>
                  <a:srgbClr val="FF0000"/>
                </a:solidFill>
              </a:rPr>
              <a:t>трансгаз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Югорск</a:t>
            </a:r>
            <a:r>
              <a:rPr lang="ru-RU" i="1" dirty="0">
                <a:solidFill>
                  <a:srgbClr val="FF0000"/>
                </a:solidFill>
              </a:rPr>
              <a:t>» - 7 аварий (2018, 2019, 2020);</a:t>
            </a:r>
          </a:p>
          <a:p>
            <a:pPr fontAlgn="t">
              <a:defRPr/>
            </a:pPr>
            <a:r>
              <a:rPr lang="ru-RU" i="1" dirty="0">
                <a:solidFill>
                  <a:srgbClr val="FF0000"/>
                </a:solidFill>
              </a:rPr>
              <a:t>ООО «Газпром </a:t>
            </a:r>
            <a:r>
              <a:rPr lang="ru-RU" i="1" dirty="0" err="1">
                <a:solidFill>
                  <a:srgbClr val="FF0000"/>
                </a:solidFill>
              </a:rPr>
              <a:t>трансгаз</a:t>
            </a:r>
            <a:r>
              <a:rPr lang="ru-RU" i="1" dirty="0">
                <a:solidFill>
                  <a:srgbClr val="FF0000"/>
                </a:solidFill>
              </a:rPr>
              <a:t> Нижний Новгород» - 5 аварий (2018, 2020, 2022);</a:t>
            </a:r>
          </a:p>
          <a:p>
            <a:pPr fontAlgn="t">
              <a:defRPr/>
            </a:pPr>
            <a:r>
              <a:rPr lang="ru-RU" i="1" dirty="0">
                <a:solidFill>
                  <a:srgbClr val="FF0000"/>
                </a:solidFill>
              </a:rPr>
              <a:t>ООО «Газпром </a:t>
            </a:r>
            <a:r>
              <a:rPr lang="ru-RU" i="1" dirty="0" err="1">
                <a:solidFill>
                  <a:srgbClr val="FF0000"/>
                </a:solidFill>
              </a:rPr>
              <a:t>трансгаз</a:t>
            </a:r>
            <a:r>
              <a:rPr lang="ru-RU" i="1" dirty="0">
                <a:solidFill>
                  <a:srgbClr val="FF0000"/>
                </a:solidFill>
              </a:rPr>
              <a:t> Москва» - 4 аварии (2018, 2019);</a:t>
            </a:r>
          </a:p>
          <a:p>
            <a:pPr fontAlgn="t">
              <a:defRPr/>
            </a:pPr>
            <a:r>
              <a:rPr lang="ru-RU" i="1" dirty="0">
                <a:solidFill>
                  <a:srgbClr val="FF0000"/>
                </a:solidFill>
              </a:rPr>
              <a:t>ООО «Газпром </a:t>
            </a:r>
            <a:r>
              <a:rPr lang="ru-RU" i="1" dirty="0" err="1">
                <a:solidFill>
                  <a:srgbClr val="FF0000"/>
                </a:solidFill>
              </a:rPr>
              <a:t>трансгаз</a:t>
            </a:r>
            <a:r>
              <a:rPr lang="ru-RU" i="1" dirty="0">
                <a:solidFill>
                  <a:srgbClr val="FF0000"/>
                </a:solidFill>
              </a:rPr>
              <a:t> Чайковский» - 4 аварии (2019, 2020, 2021, 2022).</a:t>
            </a:r>
          </a:p>
          <a:p>
            <a:pPr>
              <a:defRPr/>
            </a:pPr>
            <a:endParaRPr lang="ru-RU" dirty="0">
              <a:solidFill>
                <a:srgbClr val="002060"/>
              </a:solidFill>
            </a:endParaRPr>
          </a:p>
          <a:p>
            <a:pPr fontAlgn="t">
              <a:defRPr/>
            </a:pPr>
            <a:r>
              <a:rPr lang="ru-RU" b="1" dirty="0">
                <a:solidFill>
                  <a:srgbClr val="002060"/>
                </a:solidFill>
              </a:rPr>
              <a:t>ПАО «</a:t>
            </a:r>
            <a:r>
              <a:rPr lang="ru-RU" b="1" dirty="0" err="1">
                <a:solidFill>
                  <a:srgbClr val="002060"/>
                </a:solidFill>
              </a:rPr>
              <a:t>Транснефть</a:t>
            </a:r>
            <a:r>
              <a:rPr lang="ru-RU" b="1" dirty="0">
                <a:solidFill>
                  <a:srgbClr val="002060"/>
                </a:solidFill>
              </a:rPr>
              <a:t>» </a:t>
            </a:r>
            <a:r>
              <a:rPr lang="ru-RU" dirty="0">
                <a:solidFill>
                  <a:srgbClr val="002060"/>
                </a:solidFill>
              </a:rPr>
              <a:t>– допущено </a:t>
            </a:r>
            <a:r>
              <a:rPr lang="ru-RU" b="1" dirty="0">
                <a:solidFill>
                  <a:srgbClr val="002060"/>
                </a:solidFill>
              </a:rPr>
              <a:t>4 аварии</a:t>
            </a:r>
            <a:r>
              <a:rPr lang="ru-RU" dirty="0">
                <a:solidFill>
                  <a:srgbClr val="002060"/>
                </a:solidFill>
              </a:rPr>
              <a:t>, </a:t>
            </a:r>
          </a:p>
          <a:p>
            <a:pPr fontAlgn="t">
              <a:defRPr/>
            </a:pPr>
            <a:r>
              <a:rPr lang="ru-RU" dirty="0">
                <a:solidFill>
                  <a:srgbClr val="002060"/>
                </a:solidFill>
              </a:rPr>
              <a:t>из них: 1 аварии в 2018 г.; 1 авария в 2019 г.; 1 авария в 2020 г.; 1 авария в 2022 г.;</a:t>
            </a:r>
          </a:p>
          <a:p>
            <a:pPr>
              <a:defRPr/>
            </a:pPr>
            <a:endParaRPr lang="ru-RU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ПАО «НК «Роснефть» </a:t>
            </a:r>
            <a:r>
              <a:rPr lang="ru-RU" dirty="0">
                <a:solidFill>
                  <a:srgbClr val="002060"/>
                </a:solidFill>
              </a:rPr>
              <a:t>допущено </a:t>
            </a:r>
            <a:r>
              <a:rPr lang="ru-RU" b="1" dirty="0">
                <a:solidFill>
                  <a:srgbClr val="002060"/>
                </a:solidFill>
              </a:rPr>
              <a:t>2 аварии</a:t>
            </a:r>
            <a:r>
              <a:rPr lang="ru-RU" dirty="0">
                <a:solidFill>
                  <a:srgbClr val="002060"/>
                </a:solidFill>
              </a:rPr>
              <a:t>, </a:t>
            </a:r>
          </a:p>
          <a:p>
            <a:pPr>
              <a:defRPr/>
            </a:pPr>
            <a:r>
              <a:rPr lang="ru-RU" dirty="0">
                <a:solidFill>
                  <a:srgbClr val="002060"/>
                </a:solidFill>
              </a:rPr>
              <a:t>из них: 2 аварии в 2020 г.;</a:t>
            </a:r>
          </a:p>
        </p:txBody>
      </p:sp>
    </p:spTree>
    <p:extLst>
      <p:ext uri="{BB962C8B-B14F-4D97-AF65-F5344CB8AC3E}">
        <p14:creationId xmlns:p14="http://schemas.microsoft.com/office/powerpoint/2010/main" val="1111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-27384"/>
            <a:ext cx="8229600" cy="861727"/>
          </a:xfrm>
        </p:spPr>
        <p:txBody>
          <a:bodyPr>
            <a:noAutofit/>
          </a:bodyPr>
          <a:lstStyle/>
          <a:p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Графическое представление причин произошедших аварий на </a:t>
            </a:r>
            <a:r>
              <a:rPr lang="ru-RU" altLang="ru-RU" sz="1800" b="1" kern="0" dirty="0" smtClean="0">
                <a:solidFill>
                  <a:srgbClr val="002060"/>
                </a:solidFill>
                <a:cs typeface="Arial" panose="020B0604020202020204" pitchFamily="34" charset="0"/>
              </a:rPr>
              <a:t>объектах газораспределения </a:t>
            </a:r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и газопотребления</a:t>
            </a:r>
            <a:b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4919844"/>
              </p:ext>
            </p:extLst>
          </p:nvPr>
        </p:nvGraphicFramePr>
        <p:xfrm>
          <a:off x="179512" y="2450100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13829"/>
              </p:ext>
            </p:extLst>
          </p:nvPr>
        </p:nvGraphicFramePr>
        <p:xfrm>
          <a:off x="4572000" y="2450100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521" y="2364941"/>
            <a:ext cx="4212467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012" y="2364941"/>
            <a:ext cx="4212468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0170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-99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altLang="ru-RU" sz="2000" b="1" kern="0" dirty="0">
                <a:solidFill>
                  <a:srgbClr val="002060"/>
                </a:solidFill>
                <a:cs typeface="Arial" panose="020B0604020202020204" pitchFamily="34" charset="0"/>
              </a:rPr>
              <a:t>Показатели травматизма на опасных производственных объектах нефтегазового комплекса</a:t>
            </a:r>
            <a:r>
              <a:rPr lang="ru-RU" altLang="ru-RU" sz="3200" b="1" kern="0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ru-RU" altLang="ru-RU" sz="32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ru-RU" sz="32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691827"/>
              </p:ext>
            </p:extLst>
          </p:nvPr>
        </p:nvGraphicFramePr>
        <p:xfrm>
          <a:off x="392113" y="1700808"/>
          <a:ext cx="6988199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1521" y="1340768"/>
            <a:ext cx="8640959" cy="3079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effectLst/>
              </a:rPr>
              <a:t>Количество несчастных случаев по классам ОПО и годам, 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ед</a:t>
            </a:r>
            <a:r>
              <a:rPr lang="ru-RU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588223" y="2492896"/>
            <a:ext cx="2304257" cy="600075"/>
          </a:xfrm>
          <a:prstGeom prst="rect">
            <a:avLst/>
          </a:prstGeom>
          <a:solidFill>
            <a:srgbClr val="C0504D">
              <a:lumMod val="20000"/>
              <a:lumOff val="80000"/>
            </a:srgbClr>
          </a:solidFill>
          <a:ln w="9525">
            <a:solidFill>
              <a:srgbClr val="C0504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9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7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5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В 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  <a:cs typeface="+mn-cs"/>
              </a:rPr>
              <a:t>2022 </a:t>
            </a:r>
            <a:r>
              <a:rPr lang="ru-RU" altLang="ru-RU" sz="1100" b="1" kern="0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году: </a:t>
            </a:r>
          </a:p>
          <a:p>
            <a:pPr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  <a:cs typeface="+mn-cs"/>
              </a:rPr>
              <a:t>17*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ru-RU" altLang="ru-RU" sz="1100" kern="0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несчастных случаев;</a:t>
            </a:r>
          </a:p>
          <a:p>
            <a:pPr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  <a:cs typeface="+mn-cs"/>
              </a:rPr>
              <a:t>22* </a:t>
            </a:r>
            <a:r>
              <a:rPr lang="ru-RU" altLang="ru-RU" sz="1100" b="1" kern="0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чел. </a:t>
            </a:r>
            <a:r>
              <a:rPr lang="ru-RU" altLang="ru-RU" sz="1100" kern="0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смертельно травмировано</a:t>
            </a:r>
            <a:r>
              <a:rPr lang="ru-RU" altLang="ru-RU" sz="1100" b="1" kern="0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.</a:t>
            </a:r>
          </a:p>
        </p:txBody>
      </p:sp>
      <p:graphicFrame>
        <p:nvGraphicFramePr>
          <p:cNvPr id="12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06326"/>
              </p:ext>
            </p:extLst>
          </p:nvPr>
        </p:nvGraphicFramePr>
        <p:xfrm>
          <a:off x="275630" y="3976490"/>
          <a:ext cx="8616850" cy="3057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521" y="3717032"/>
            <a:ext cx="8640959" cy="3079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ln w="0"/>
                <a:solidFill>
                  <a:schemeClr val="bg1"/>
                </a:solidFill>
              </a:rPr>
              <a:t>Количество смертельных случаев по отраслям и годам, чел: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86500" y="6310481"/>
            <a:ext cx="2628292" cy="430887"/>
          </a:xfrm>
          <a:prstGeom prst="rect">
            <a:avLst/>
          </a:prstGeom>
          <a:solidFill>
            <a:srgbClr val="C0504D">
              <a:lumMod val="20000"/>
              <a:lumOff val="80000"/>
            </a:srgbClr>
          </a:solidFill>
          <a:ln w="9525">
            <a:solidFill>
              <a:srgbClr val="C0504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9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7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5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marL="182563" indent="-182563"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ru-RU" altLang="ru-RU" sz="1100" b="1" kern="0" dirty="0">
                <a:solidFill>
                  <a:srgbClr val="002060"/>
                </a:solidFill>
                <a:latin typeface="Times New Roman" pitchFamily="18" charset="0"/>
              </a:rPr>
              <a:t> - не учтены 7 человек погибших при внешнем воздействии на ОПО</a:t>
            </a:r>
          </a:p>
        </p:txBody>
      </p:sp>
    </p:spTree>
    <p:extLst>
      <p:ext uri="{BB962C8B-B14F-4D97-AF65-F5344CB8AC3E}">
        <p14:creationId xmlns:p14="http://schemas.microsoft.com/office/powerpoint/2010/main" val="1111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785813" y="41275"/>
            <a:ext cx="8274050" cy="5397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>
              <a:lnSpc>
                <a:spcPct val="90000"/>
              </a:lnSpc>
              <a:defRPr/>
            </a:pPr>
            <a:r>
              <a:rPr lang="ru-RU" altLang="ru-RU" sz="1500" b="1" kern="0" dirty="0">
                <a:solidFill>
                  <a:srgbClr val="2D2D8A"/>
                </a:solidFill>
                <a:ea typeface="+mn-ea"/>
                <a:cs typeface="Arial" panose="020B0604020202020204" pitchFamily="34" charset="0"/>
              </a:rPr>
              <a:t>Проблемные вопросы по направлению нефтегазового комплекса</a:t>
            </a:r>
          </a:p>
        </p:txBody>
      </p:sp>
      <p:grpSp>
        <p:nvGrpSpPr>
          <p:cNvPr id="50" name="Группа 49"/>
          <p:cNvGrpSpPr/>
          <p:nvPr/>
        </p:nvGrpSpPr>
        <p:grpSpPr>
          <a:xfrm>
            <a:off x="1176338" y="3149193"/>
            <a:ext cx="7723187" cy="669925"/>
            <a:chOff x="1176338" y="2327871"/>
            <a:chExt cx="7723187" cy="669925"/>
          </a:xfrm>
        </p:grpSpPr>
        <p:grpSp>
          <p:nvGrpSpPr>
            <p:cNvPr id="51" name="Группа 15"/>
            <p:cNvGrpSpPr>
              <a:grpSpLocks/>
            </p:cNvGrpSpPr>
            <p:nvPr/>
          </p:nvGrpSpPr>
          <p:grpSpPr bwMode="auto">
            <a:xfrm>
              <a:off x="1512888" y="2392833"/>
              <a:ext cx="7386637" cy="540000"/>
              <a:chOff x="1251491" y="2684020"/>
              <a:chExt cx="7454657" cy="536615"/>
            </a:xfrm>
          </p:grpSpPr>
          <p:sp>
            <p:nvSpPr>
              <p:cNvPr id="54" name="Прямоугольник 17"/>
              <p:cNvSpPr>
                <a:spLocks noChangeArrowheads="1"/>
              </p:cNvSpPr>
              <p:nvPr/>
            </p:nvSpPr>
            <p:spPr bwMode="auto">
              <a:xfrm>
                <a:off x="1251491" y="2684020"/>
                <a:ext cx="7454657" cy="536615"/>
              </a:xfrm>
              <a:prstGeom prst="rect">
                <a:avLst/>
              </a:prstGeom>
              <a:solidFill>
                <a:srgbClr val="5767B4"/>
              </a:solidFill>
              <a:ln w="25400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" name="Прямоугольник 18"/>
              <p:cNvSpPr>
                <a:spLocks noChangeArrowheads="1"/>
              </p:cNvSpPr>
              <p:nvPr/>
            </p:nvSpPr>
            <p:spPr bwMode="auto">
              <a:xfrm>
                <a:off x="1251491" y="2684020"/>
                <a:ext cx="7454657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0480" rIns="30480" bIns="30480" anchor="ctr"/>
              <a:lstStyle>
                <a:lvl1pPr defTabSz="5334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5334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5334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5334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5334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2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52" name="Овал 16"/>
            <p:cNvSpPr>
              <a:spLocks noChangeArrowheads="1"/>
            </p:cNvSpPr>
            <p:nvPr/>
          </p:nvSpPr>
          <p:spPr bwMode="auto">
            <a:xfrm>
              <a:off x="1176338" y="2327871"/>
              <a:ext cx="671512" cy="669925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5767B4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53" name="Прямоугольник 1"/>
            <p:cNvSpPr>
              <a:spLocks noChangeArrowheads="1"/>
            </p:cNvSpPr>
            <p:nvPr/>
          </p:nvSpPr>
          <p:spPr bwMode="auto">
            <a:xfrm>
              <a:off x="1913112" y="2519958"/>
              <a:ext cx="6986413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223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223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223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223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223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223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223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223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223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None/>
              </a:pPr>
              <a:r>
                <a:rPr lang="ru-RU" altLang="ru-RU" sz="1400" b="1" dirty="0">
                  <a:solidFill>
                    <a:srgbClr val="FFFFFF"/>
                  </a:solidFill>
                  <a:latin typeface="Calibri" panose="020F0502020204030204" pitchFamily="34" charset="0"/>
                </a:rPr>
                <a:t>Снижение численности инспекторского состава территориальных управлений</a:t>
              </a: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450850" y="1259471"/>
            <a:ext cx="8448676" cy="669925"/>
            <a:chOff x="450850" y="759421"/>
            <a:chExt cx="8448676" cy="669925"/>
          </a:xfrm>
        </p:grpSpPr>
        <p:grpSp>
          <p:nvGrpSpPr>
            <p:cNvPr id="57" name="Группа 31"/>
            <p:cNvGrpSpPr>
              <a:grpSpLocks/>
            </p:cNvGrpSpPr>
            <p:nvPr/>
          </p:nvGrpSpPr>
          <p:grpSpPr bwMode="auto">
            <a:xfrm>
              <a:off x="785814" y="824383"/>
              <a:ext cx="8113712" cy="540000"/>
              <a:chOff x="414211" y="268425"/>
              <a:chExt cx="8291937" cy="536615"/>
            </a:xfrm>
          </p:grpSpPr>
          <p:sp>
            <p:nvSpPr>
              <p:cNvPr id="60" name="Прямоугольник 32"/>
              <p:cNvSpPr>
                <a:spLocks noChangeArrowheads="1"/>
              </p:cNvSpPr>
              <p:nvPr/>
            </p:nvSpPr>
            <p:spPr bwMode="auto">
              <a:xfrm>
                <a:off x="414211" y="268425"/>
                <a:ext cx="8291937" cy="536615"/>
              </a:xfrm>
              <a:prstGeom prst="rect">
                <a:avLst/>
              </a:prstGeom>
              <a:solidFill>
                <a:srgbClr val="8064A2"/>
              </a:solidFill>
              <a:ln w="25400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Прямоугольник 33"/>
              <p:cNvSpPr>
                <a:spLocks noChangeArrowheads="1"/>
              </p:cNvSpPr>
              <p:nvPr/>
            </p:nvSpPr>
            <p:spPr bwMode="auto">
              <a:xfrm>
                <a:off x="414211" y="268425"/>
                <a:ext cx="8291937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0480" rIns="30480" bIns="30480" anchor="ctr"/>
              <a:lstStyle>
                <a:lvl1pPr defTabSz="5334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5334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5334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5334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5334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2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58" name="Овал 34"/>
            <p:cNvSpPr>
              <a:spLocks noChangeArrowheads="1"/>
            </p:cNvSpPr>
            <p:nvPr/>
          </p:nvSpPr>
          <p:spPr bwMode="auto">
            <a:xfrm>
              <a:off x="450850" y="759421"/>
              <a:ext cx="669925" cy="669925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8064A2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1187624" y="872716"/>
              <a:ext cx="77119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Проблема наличия бесхозяйных объектов в системе газораспределения и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газопотребления          и не ликвидированных и не зарегистрированных скважин </a:t>
              </a:r>
              <a:endParaRPr lang="ru-RU" sz="1200" b="1" kern="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955675" y="2204332"/>
            <a:ext cx="7943850" cy="669925"/>
            <a:chOff x="955675" y="1622855"/>
            <a:chExt cx="7943850" cy="669925"/>
          </a:xfrm>
        </p:grpSpPr>
        <p:grpSp>
          <p:nvGrpSpPr>
            <p:cNvPr id="63" name="Группа 10"/>
            <p:cNvGrpSpPr>
              <a:grpSpLocks/>
            </p:cNvGrpSpPr>
            <p:nvPr/>
          </p:nvGrpSpPr>
          <p:grpSpPr bwMode="auto">
            <a:xfrm>
              <a:off x="1290638" y="1633817"/>
              <a:ext cx="7608887" cy="648000"/>
              <a:chOff x="900164" y="1073820"/>
              <a:chExt cx="7805984" cy="536615"/>
            </a:xfrm>
          </p:grpSpPr>
          <p:sp>
            <p:nvSpPr>
              <p:cNvPr id="66" name="Прямоугольник 13"/>
              <p:cNvSpPr>
                <a:spLocks noChangeArrowheads="1"/>
              </p:cNvSpPr>
              <p:nvPr/>
            </p:nvSpPr>
            <p:spPr bwMode="auto">
              <a:xfrm>
                <a:off x="900164" y="1073820"/>
                <a:ext cx="7805984" cy="536615"/>
              </a:xfrm>
              <a:prstGeom prst="rect">
                <a:avLst/>
              </a:prstGeom>
              <a:solidFill>
                <a:srgbClr val="7160A8"/>
              </a:solidFill>
              <a:ln w="25400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Прямоугольник 14"/>
              <p:cNvSpPr>
                <a:spLocks noChangeArrowheads="1"/>
              </p:cNvSpPr>
              <p:nvPr/>
            </p:nvSpPr>
            <p:spPr bwMode="auto">
              <a:xfrm>
                <a:off x="900164" y="1073820"/>
                <a:ext cx="7805984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0480" rIns="30480" bIns="30480" anchor="ctr"/>
              <a:lstStyle>
                <a:lvl1pPr defTabSz="5334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5334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5334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5334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5334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2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64" name="Овал 11"/>
            <p:cNvSpPr>
              <a:spLocks noChangeArrowheads="1"/>
            </p:cNvSpPr>
            <p:nvPr/>
          </p:nvSpPr>
          <p:spPr bwMode="auto">
            <a:xfrm>
              <a:off x="955675" y="1622855"/>
              <a:ext cx="661988" cy="669925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7160A8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1684512" y="1634652"/>
              <a:ext cx="72150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Старение основного технологического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оборудования, изношенность основных </a:t>
              </a: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производственных фондов и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проблематика </a:t>
              </a: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модернизации нефтеперерабатывающих производств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с целью </a:t>
              </a: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недопущения повышения уровня износа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оборудования</a:t>
              </a:r>
              <a:endParaRPr lang="ru-RU" sz="1200" b="1" kern="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8" name="Группа 67"/>
          <p:cNvGrpSpPr/>
          <p:nvPr/>
        </p:nvGrpSpPr>
        <p:grpSpPr>
          <a:xfrm>
            <a:off x="1233488" y="4094054"/>
            <a:ext cx="7666037" cy="669925"/>
            <a:chOff x="1233488" y="4092972"/>
            <a:chExt cx="7666037" cy="669925"/>
          </a:xfrm>
        </p:grpSpPr>
        <p:grpSp>
          <p:nvGrpSpPr>
            <p:cNvPr id="69" name="Группа 23"/>
            <p:cNvGrpSpPr>
              <a:grpSpLocks/>
            </p:cNvGrpSpPr>
            <p:nvPr/>
          </p:nvGrpSpPr>
          <p:grpSpPr bwMode="auto">
            <a:xfrm>
              <a:off x="1568450" y="4103934"/>
              <a:ext cx="7331075" cy="648000"/>
              <a:chOff x="900164" y="4294220"/>
              <a:chExt cx="7805984" cy="536615"/>
            </a:xfrm>
          </p:grpSpPr>
          <p:sp>
            <p:nvSpPr>
              <p:cNvPr id="72" name="Прямоугольник 25"/>
              <p:cNvSpPr>
                <a:spLocks noChangeArrowheads="1"/>
              </p:cNvSpPr>
              <p:nvPr/>
            </p:nvSpPr>
            <p:spPr bwMode="auto">
              <a:xfrm>
                <a:off x="900164" y="4294220"/>
                <a:ext cx="7805984" cy="536615"/>
              </a:xfrm>
              <a:prstGeom prst="rect">
                <a:avLst/>
              </a:prstGeom>
              <a:solidFill>
                <a:srgbClr val="4F91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73" name="Прямоугольник 26"/>
              <p:cNvSpPr>
                <a:spLocks noChangeArrowheads="1"/>
              </p:cNvSpPr>
              <p:nvPr/>
            </p:nvSpPr>
            <p:spPr bwMode="auto">
              <a:xfrm>
                <a:off x="900164" y="4294220"/>
                <a:ext cx="7805984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0480" rIns="30480" bIns="30480" anchor="ctr"/>
              <a:lstStyle>
                <a:lvl1pPr defTabSz="5334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5334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5334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5334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5334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2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70" name="Овал 24"/>
            <p:cNvSpPr>
              <a:spLocks noChangeArrowheads="1"/>
            </p:cNvSpPr>
            <p:nvPr/>
          </p:nvSpPr>
          <p:spPr bwMode="auto">
            <a:xfrm>
              <a:off x="1233488" y="4092972"/>
              <a:ext cx="669925" cy="669925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4F91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1970262" y="4104769"/>
              <a:ext cx="692926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Снижение уровня квалификации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персонала, </a:t>
              </a: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качества выполняемых </a:t>
              </a: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работ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и ответственности при подготовке к выполнению работ повышенной </a:t>
              </a: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опасности подрядными организациями</a:t>
              </a:r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471697" y="6069856"/>
            <a:ext cx="8442325" cy="671512"/>
            <a:chOff x="457200" y="5748934"/>
            <a:chExt cx="8442325" cy="671512"/>
          </a:xfrm>
        </p:grpSpPr>
        <p:grpSp>
          <p:nvGrpSpPr>
            <p:cNvPr id="75" name="Группа 27"/>
            <p:cNvGrpSpPr>
              <a:grpSpLocks/>
            </p:cNvGrpSpPr>
            <p:nvPr/>
          </p:nvGrpSpPr>
          <p:grpSpPr bwMode="auto">
            <a:xfrm>
              <a:off x="793750" y="5814690"/>
              <a:ext cx="8105775" cy="540000"/>
              <a:chOff x="414211" y="5099615"/>
              <a:chExt cx="8291937" cy="536615"/>
            </a:xfrm>
          </p:grpSpPr>
          <p:sp>
            <p:nvSpPr>
              <p:cNvPr id="78" name="Прямоугольник 29"/>
              <p:cNvSpPr>
                <a:spLocks noChangeArrowheads="1"/>
              </p:cNvSpPr>
              <p:nvPr/>
            </p:nvSpPr>
            <p:spPr bwMode="auto">
              <a:xfrm>
                <a:off x="414211" y="5099615"/>
                <a:ext cx="8291937" cy="536615"/>
              </a:xfrm>
              <a:prstGeom prst="rect">
                <a:avLst/>
              </a:prstGeom>
              <a:solidFill>
                <a:srgbClr val="4BACC6"/>
              </a:solidFill>
              <a:ln w="25400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79" name="Прямоугольник 30"/>
              <p:cNvSpPr>
                <a:spLocks noChangeArrowheads="1"/>
              </p:cNvSpPr>
              <p:nvPr/>
            </p:nvSpPr>
            <p:spPr bwMode="auto">
              <a:xfrm>
                <a:off x="414211" y="5099615"/>
                <a:ext cx="8291937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5560" rIns="35560" bIns="35560" anchor="ctr"/>
              <a:lstStyle>
                <a:lvl1pPr defTabSz="6223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6223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6223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6223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6223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6223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6223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6223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6223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4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76" name="Овал 28"/>
            <p:cNvSpPr>
              <a:spLocks noChangeArrowheads="1"/>
            </p:cNvSpPr>
            <p:nvPr/>
          </p:nvSpPr>
          <p:spPr bwMode="auto">
            <a:xfrm>
              <a:off x="457200" y="5748934"/>
              <a:ext cx="671513" cy="671512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4BACC6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1195562" y="5854503"/>
              <a:ext cx="7703963" cy="4603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Невыполнение в установленные сроки или ненадлежащее выполнение законных предписаний должностных лиц территориальных управлений Ростехнадзора</a:t>
              </a:r>
            </a:p>
          </p:txBody>
        </p:sp>
      </p:grpSp>
      <p:grpSp>
        <p:nvGrpSpPr>
          <p:cNvPr id="80" name="Группа 79"/>
          <p:cNvGrpSpPr/>
          <p:nvPr/>
        </p:nvGrpSpPr>
        <p:grpSpPr>
          <a:xfrm>
            <a:off x="919162" y="5038915"/>
            <a:ext cx="7980363" cy="720000"/>
            <a:chOff x="919162" y="4888242"/>
            <a:chExt cx="7980363" cy="720000"/>
          </a:xfrm>
        </p:grpSpPr>
        <p:grpSp>
          <p:nvGrpSpPr>
            <p:cNvPr id="81" name="Группа 43"/>
            <p:cNvGrpSpPr>
              <a:grpSpLocks/>
            </p:cNvGrpSpPr>
            <p:nvPr/>
          </p:nvGrpSpPr>
          <p:grpSpPr bwMode="auto">
            <a:xfrm>
              <a:off x="1312863" y="4888673"/>
              <a:ext cx="7586662" cy="719138"/>
              <a:chOff x="900164" y="4294220"/>
              <a:chExt cx="7805984" cy="536615"/>
            </a:xfrm>
          </p:grpSpPr>
          <p:sp>
            <p:nvSpPr>
              <p:cNvPr id="84" name="Прямоугольник 44"/>
              <p:cNvSpPr>
                <a:spLocks noChangeArrowheads="1"/>
              </p:cNvSpPr>
              <p:nvPr/>
            </p:nvSpPr>
            <p:spPr bwMode="auto">
              <a:xfrm>
                <a:off x="900164" y="4294220"/>
                <a:ext cx="7805984" cy="536615"/>
              </a:xfrm>
              <a:prstGeom prst="rect">
                <a:avLst/>
              </a:prstGeom>
              <a:solidFill>
                <a:srgbClr val="4F91C0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85" name="Прямоугольник 45"/>
              <p:cNvSpPr>
                <a:spLocks noChangeArrowheads="1"/>
              </p:cNvSpPr>
              <p:nvPr/>
            </p:nvSpPr>
            <p:spPr bwMode="auto">
              <a:xfrm>
                <a:off x="900164" y="4294220"/>
                <a:ext cx="7805984" cy="536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25938" tIns="30480" rIns="30480" bIns="30480" anchor="ctr"/>
              <a:lstStyle>
                <a:lvl1pPr defTabSz="5334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5334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5334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5334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5334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5334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None/>
                </a:pPr>
                <a:endParaRPr lang="ru-RU" altLang="ru-RU" sz="1200" b="1">
                  <a:solidFill>
                    <a:srgbClr val="FFFFFF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82" name="Овал 46"/>
            <p:cNvSpPr>
              <a:spLocks noChangeArrowheads="1"/>
            </p:cNvSpPr>
            <p:nvPr/>
          </p:nvSpPr>
          <p:spPr bwMode="auto">
            <a:xfrm>
              <a:off x="919162" y="4888242"/>
              <a:ext cx="720000" cy="720000"/>
            </a:xfrm>
            <a:prstGeom prst="ellipse">
              <a:avLst/>
            </a:prstGeom>
            <a:solidFill>
              <a:srgbClr val="FFFFFF"/>
            </a:solidFill>
            <a:ln w="25400" algn="ctr">
              <a:solidFill>
                <a:srgbClr val="4F91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1655937" y="4925186"/>
              <a:ext cx="7243588" cy="646112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Существующие методы диагностирования, применяемые при проведении экспертизы промышленной безопасности, часто являются недостаточно эффективными и не позволяют в полной мере оценить техническое состояние объекта экспертизы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744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внимание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3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2286000" y="3008885"/>
            <a:ext cx="4572000" cy="286232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685800">
              <a:lnSpc>
                <a:spcPct val="90000"/>
              </a:lnSpc>
              <a:defRPr/>
            </a:pPr>
            <a:endParaRPr lang="ru-RU" sz="1400" b="1" cap="all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24682" y="176175"/>
            <a:ext cx="7799262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lnSpc>
                <a:spcPct val="90000"/>
              </a:lnSpc>
              <a:defRPr/>
            </a:pPr>
            <a:r>
              <a:rPr lang="ru-RU" altLang="ru-RU" sz="1400" b="1" kern="0" dirty="0">
                <a:solidFill>
                  <a:srgbClr val="002060"/>
                </a:solidFill>
                <a:cs typeface="Arial" panose="020B0604020202020204" pitchFamily="34" charset="0"/>
              </a:rPr>
              <a:t>Сфера </a:t>
            </a:r>
            <a:r>
              <a:rPr lang="ru-RU" altLang="ru-RU" sz="1400" b="1" kern="0" dirty="0" smtClean="0">
                <a:solidFill>
                  <a:srgbClr val="002060"/>
                </a:solidFill>
                <a:cs typeface="Arial" panose="020B0604020202020204" pitchFamily="34" charset="0"/>
              </a:rPr>
              <a:t>деятельности Управления </a:t>
            </a:r>
            <a:r>
              <a:rPr lang="ru-RU" altLang="ru-RU" sz="1400" b="1" kern="0" dirty="0">
                <a:solidFill>
                  <a:srgbClr val="002060"/>
                </a:solidFill>
                <a:cs typeface="Arial" panose="020B0604020202020204" pitchFamily="34" charset="0"/>
              </a:rPr>
              <a:t>в области промышленной </a:t>
            </a:r>
            <a:r>
              <a:rPr lang="ru-RU" altLang="ru-RU" sz="1400" b="1" kern="0" dirty="0" smtClean="0">
                <a:solidFill>
                  <a:srgbClr val="002060"/>
                </a:solidFill>
                <a:cs typeface="Arial" panose="020B0604020202020204" pitchFamily="34" charset="0"/>
              </a:rPr>
              <a:t>безопасности.</a:t>
            </a:r>
            <a:endParaRPr lang="ru-RU" sz="1400" b="1" cap="all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205" y="2297450"/>
            <a:ext cx="4840644" cy="143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824312"/>
            <a:ext cx="4833937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132856"/>
            <a:ext cx="2700337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86994"/>
            <a:ext cx="27003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04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5237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941280"/>
              </p:ext>
            </p:extLst>
          </p:nvPr>
        </p:nvGraphicFramePr>
        <p:xfrm>
          <a:off x="539552" y="1640978"/>
          <a:ext cx="5400600" cy="768686"/>
        </p:xfrm>
        <a:graphic>
          <a:graphicData uri="http://schemas.openxmlformats.org/drawingml/2006/table">
            <a:tbl>
              <a:tblPr/>
              <a:tblGrid>
                <a:gridCol w="1438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55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85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691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859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5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ОПО НГК</a:t>
                      </a: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Распределение по классам опасности</a:t>
                      </a: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Всего:</a:t>
                      </a: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kumimoji="0" lang="ru-RU" alt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  <a:endParaRPr kumimoji="0" lang="ru-RU" alt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endParaRPr kumimoji="0" lang="ru-RU" alt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</a:t>
                      </a:r>
                      <a:endParaRPr kumimoji="0" lang="ru-RU" altLang="ru-RU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42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6404</a:t>
                      </a:r>
                      <a:endParaRPr kumimoji="0" lang="ru-RU" alt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kumimoji="0" lang="ru-RU" alt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446</a:t>
                      </a:r>
                      <a:endParaRPr kumimoji="0" lang="ru-RU" alt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5318</a:t>
                      </a:r>
                      <a:endParaRPr kumimoji="0" lang="ru-RU" alt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571</a:t>
                      </a:r>
                      <a:endParaRPr kumimoji="0" lang="ru-RU" alt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44756" marR="4475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1" name="Содержимое 9"/>
          <p:cNvSpPr txBox="1">
            <a:spLocks/>
          </p:cNvSpPr>
          <p:nvPr/>
        </p:nvSpPr>
        <p:spPr>
          <a:xfrm>
            <a:off x="6575772" y="1640978"/>
            <a:ext cx="2377523" cy="34864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14313" lvl="1" indent="-214313" defTabSz="685800">
              <a:spcBef>
                <a:spcPts val="86"/>
              </a:spcBef>
              <a:buFont typeface="Wingdings" panose="05000000000000000000" pitchFamily="2" charset="2"/>
              <a:buChar char="q"/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надзор в нефтегазодобывающей промышленности </a:t>
            </a:r>
          </a:p>
          <a:p>
            <a:pPr marL="0" lvl="1" indent="0" defTabSz="685800">
              <a:spcBef>
                <a:spcPts val="86"/>
              </a:spcBef>
              <a:buFontTx/>
              <a:buNone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pPr marL="0" lvl="1" indent="0" defTabSz="685800">
              <a:spcBef>
                <a:spcPts val="86"/>
              </a:spcBef>
              <a:buNone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pPr marL="214313" lvl="1" indent="-214313" defTabSz="685800">
              <a:spcBef>
                <a:spcPts val="86"/>
              </a:spcBef>
              <a:buFont typeface="Wingdings" panose="05000000000000000000" pitchFamily="2" charset="2"/>
              <a:buChar char="q"/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надзор за объектами трубопроводного транспорта</a:t>
            </a:r>
          </a:p>
          <a:p>
            <a:pPr marL="214313" lvl="1" indent="-214313" defTabSz="685800">
              <a:spcBef>
                <a:spcPts val="86"/>
              </a:spcBef>
              <a:buFont typeface="Wingdings" panose="05000000000000000000" pitchFamily="2" charset="2"/>
              <a:buChar char="q"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pPr marL="0" lvl="1" indent="0" defTabSz="685800">
              <a:spcBef>
                <a:spcPts val="86"/>
              </a:spcBef>
              <a:buFontTx/>
              <a:buNone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pPr marL="214313" lvl="1" indent="-214313" defTabSz="685800">
              <a:spcBef>
                <a:spcPts val="86"/>
              </a:spcBef>
              <a:buFont typeface="Wingdings" panose="05000000000000000000" pitchFamily="2" charset="2"/>
              <a:buChar char="q"/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надзор за объектами газораспределения и газопотребления</a:t>
            </a:r>
          </a:p>
          <a:p>
            <a:pPr marL="0" lvl="1" indent="0" defTabSz="685800">
              <a:spcBef>
                <a:spcPts val="86"/>
              </a:spcBef>
              <a:buFontTx/>
              <a:buNone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pPr marL="0" lvl="1" indent="0" defTabSz="685800">
              <a:spcBef>
                <a:spcPts val="86"/>
              </a:spcBef>
              <a:buFontTx/>
              <a:buNone/>
              <a:defRPr/>
            </a:pP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graphicFrame>
        <p:nvGraphicFramePr>
          <p:cNvPr id="12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154004"/>
              </p:ext>
            </p:extLst>
          </p:nvPr>
        </p:nvGraphicFramePr>
        <p:xfrm>
          <a:off x="539950" y="2564903"/>
          <a:ext cx="5400202" cy="3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403310" y="0"/>
            <a:ext cx="4572000" cy="5909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685800">
              <a:lnSpc>
                <a:spcPct val="90000"/>
              </a:lnSpc>
              <a:defRPr/>
            </a:pPr>
            <a:r>
              <a:rPr lang="ru-RU" altLang="ru-RU" b="1" kern="0" dirty="0">
                <a:solidFill>
                  <a:srgbClr val="002060"/>
                </a:solidFill>
                <a:cs typeface="Arial" panose="020B0604020202020204" pitchFamily="34" charset="0"/>
              </a:rPr>
              <a:t>Осуществление надзора за объектами нефтегазового комплекса</a:t>
            </a:r>
          </a:p>
        </p:txBody>
      </p:sp>
    </p:spTree>
    <p:extLst>
      <p:ext uri="{BB962C8B-B14F-4D97-AF65-F5344CB8AC3E}">
        <p14:creationId xmlns:p14="http://schemas.microsoft.com/office/powerpoint/2010/main" val="175771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96263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dirty="0"/>
              <a:t>Показатели контрольно-надзорной деятельности </a:t>
            </a: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738498"/>
              </p:ext>
            </p:extLst>
          </p:nvPr>
        </p:nvGraphicFramePr>
        <p:xfrm>
          <a:off x="251521" y="1410056"/>
          <a:ext cx="8712968" cy="5305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2593"/>
                <a:gridCol w="684430"/>
                <a:gridCol w="824570"/>
                <a:gridCol w="824570"/>
                <a:gridCol w="687141"/>
                <a:gridCol w="692565"/>
                <a:gridCol w="692565"/>
                <a:gridCol w="819474"/>
                <a:gridCol w="322530"/>
                <a:gridCol w="322530"/>
              </a:tblGrid>
              <a:tr h="14986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показателя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МТТ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НД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8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+/-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+/-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+/-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</a:tr>
              <a:tr h="59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Общее количество проверок (мероприятий по контролю), проведенных в отношении юридических лиц, индивидуальных предпринимателей, всего, в том числе: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2428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2496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+ 68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328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+120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341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2593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плановые проверки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536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- 425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-28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- 64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345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внеплановые проверки - всего, из них по следующим основаниям: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997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2385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+1388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-106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449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 контролю за исполнением предписаний, выданных по результатам проведенной ранее проверки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- 389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-103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172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 обращениям и заявлениям граждан,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345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 режиме постоянного государственного надзора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+167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+130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59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мероприятия по контролю, связанные с приемкой и пуском в эксплуатацию объектов и оборудования в соответствии с положениями нормативных правовых актов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1377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2271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+894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345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Выявлено правонарушений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7975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- 6358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363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982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471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-511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345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Общее количество административных наказаний, наложенных по итогам проверок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685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-483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84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299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административное приостановление деятельности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-27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2593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предупреждение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-94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+ 6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345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административный штраф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480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-362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174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149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Число аварий на ОПО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  <a:tr h="172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Число инцидентов на ОПО, всего, в том числе: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-36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732" marR="3273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6587" y="-258163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dirty="0"/>
              <a:t>Профилактические мероприятия</a:t>
            </a: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При осуществлении федерального государственного надзора могут проводиться следующие виды профилактических мероприятий:</a:t>
            </a:r>
          </a:p>
          <a:p>
            <a:r>
              <a:rPr lang="ru-RU" sz="2200" dirty="0"/>
              <a:t>а) </a:t>
            </a:r>
            <a:r>
              <a:rPr lang="ru-RU" sz="2200" dirty="0" smtClean="0"/>
              <a:t>информирование:- 457;</a:t>
            </a:r>
            <a:endParaRPr lang="ru-RU" sz="2200" dirty="0"/>
          </a:p>
          <a:p>
            <a:r>
              <a:rPr lang="ru-RU" sz="2200" dirty="0"/>
              <a:t>б) обобщение правоприменительной </a:t>
            </a:r>
            <a:r>
              <a:rPr lang="ru-RU" sz="2200" dirty="0" smtClean="0"/>
              <a:t>практики:-4;</a:t>
            </a:r>
            <a:endParaRPr lang="ru-RU" sz="2200" dirty="0"/>
          </a:p>
          <a:p>
            <a:r>
              <a:rPr lang="ru-RU" sz="2200" dirty="0"/>
              <a:t>в) объявление </a:t>
            </a:r>
            <a:r>
              <a:rPr lang="ru-RU" sz="2200" dirty="0" smtClean="0"/>
              <a:t>предостережений: - 129;</a:t>
            </a:r>
            <a:endParaRPr lang="ru-RU" sz="2200" dirty="0"/>
          </a:p>
          <a:p>
            <a:r>
              <a:rPr lang="ru-RU" sz="2200" dirty="0"/>
              <a:t>г) меры стимулирования </a:t>
            </a:r>
            <a:r>
              <a:rPr lang="ru-RU" sz="2200" dirty="0" smtClean="0"/>
              <a:t>добросовестности: - 2, </a:t>
            </a:r>
            <a:r>
              <a:rPr lang="ru-RU" sz="2200" dirty="0"/>
              <a:t>предусматривающие оценку соответствия организации, эксплуатирующей опасные производственные объекты, критериям добросовестности за 5 лет;</a:t>
            </a:r>
          </a:p>
          <a:p>
            <a:r>
              <a:rPr lang="ru-RU" sz="2200" dirty="0"/>
              <a:t>д</a:t>
            </a:r>
            <a:r>
              <a:rPr lang="ru-RU" sz="2200"/>
              <a:t>) </a:t>
            </a:r>
            <a:r>
              <a:rPr lang="ru-RU" sz="2200" smtClean="0"/>
              <a:t>консультирование:- 199.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43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896" y="-234280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dirty="0"/>
              <a:t>Показатели аварийности на опасных производственных объектах нефтегазового комплекса Средне-Поволжского Управления </a:t>
            </a: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600" dirty="0"/>
              <a:t>За 2022 год на поднадзорных объектах нефтегазодобывающей промышленности, магистрального трубопровода, аварий и инцидентов не зарегистрировано.</a:t>
            </a:r>
          </a:p>
          <a:p>
            <a:r>
              <a:rPr lang="ru-RU" sz="2600" dirty="0"/>
              <a:t>На объектах газораспределения и газопотребления в 2022 году  по Самарской области произошло 22 инцидента при эксплуатации сетей газораспределения, </a:t>
            </a:r>
          </a:p>
          <a:p>
            <a:r>
              <a:rPr lang="ru-RU" sz="2600" dirty="0"/>
              <a:t>по Ульяновской области  - 9 инцидентов, </a:t>
            </a:r>
          </a:p>
          <a:p>
            <a:r>
              <a:rPr lang="ru-RU" sz="2600" dirty="0"/>
              <a:t>по Саратовской области – 1 инцидент, </a:t>
            </a:r>
          </a:p>
          <a:p>
            <a:r>
              <a:rPr lang="ru-RU" sz="2600" dirty="0"/>
              <a:t>по Пензенской области – 1 инцидент. </a:t>
            </a:r>
          </a:p>
          <a:p>
            <a:r>
              <a:rPr lang="ru-RU" sz="2600" dirty="0"/>
              <a:t>Причинами  инцидентов являлись  - 25 - отказов или повреждение технических устройств и 8- отклонений от режима технологического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2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059" y="-5832"/>
            <a:ext cx="8179445" cy="672214"/>
          </a:xfrm>
        </p:spPr>
        <p:txBody>
          <a:bodyPr>
            <a:normAutofit/>
          </a:bodyPr>
          <a:lstStyle/>
          <a:p>
            <a:r>
              <a:rPr lang="ru-RU" sz="1800" b="1" dirty="0"/>
              <a:t>Показатели аварийности на опасных производственных объектах нефтегазового комплекса в масштабах Российской </a:t>
            </a:r>
            <a:r>
              <a:rPr lang="ru-RU" sz="1800" b="1" dirty="0" smtClean="0"/>
              <a:t>Федерации</a:t>
            </a: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956694"/>
              </p:ext>
            </p:extLst>
          </p:nvPr>
        </p:nvGraphicFramePr>
        <p:xfrm>
          <a:off x="5290444" y="1206971"/>
          <a:ext cx="3602037" cy="257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284834"/>
              </p:ext>
            </p:extLst>
          </p:nvPr>
        </p:nvGraphicFramePr>
        <p:xfrm>
          <a:off x="590352" y="1552128"/>
          <a:ext cx="3554412" cy="181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790505"/>
              </p:ext>
            </p:extLst>
          </p:nvPr>
        </p:nvGraphicFramePr>
        <p:xfrm>
          <a:off x="312738" y="3623816"/>
          <a:ext cx="6710362" cy="2997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90444" y="3880990"/>
            <a:ext cx="3602037" cy="600164"/>
          </a:xfrm>
          <a:prstGeom prst="rect">
            <a:avLst/>
          </a:prstGeom>
          <a:solidFill>
            <a:srgbClr val="C0504D">
              <a:lumMod val="20000"/>
              <a:lumOff val="80000"/>
            </a:srgbClr>
          </a:solidFill>
          <a:ln w="9525">
            <a:solidFill>
              <a:srgbClr val="C0504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9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7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500"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25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marL="182563" indent="-182563"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 smtClean="0">
                <a:solidFill>
                  <a:schemeClr val="tx1"/>
                </a:solidFill>
                <a:latin typeface="Times New Roman" pitchFamily="18" charset="0"/>
              </a:rPr>
              <a:t>На</a:t>
            </a: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ОПО </a:t>
            </a:r>
            <a:r>
              <a:rPr lang="en-US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I 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класса приходится </a:t>
            </a: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</a:rPr>
              <a:t>33,3%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 аварий </a:t>
            </a:r>
          </a:p>
          <a:p>
            <a:pPr marL="182563" indent="-182563"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или </a:t>
            </a: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 авария на </a:t>
            </a:r>
            <a:r>
              <a:rPr lang="ru-RU" altLang="ru-RU" sz="1100" b="1" kern="0" dirty="0" smtClean="0">
                <a:solidFill>
                  <a:srgbClr val="FF0000"/>
                </a:solidFill>
                <a:latin typeface="Times New Roman" pitchFamily="18" charset="0"/>
              </a:rPr>
              <a:t>122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 ОПО </a:t>
            </a:r>
            <a:r>
              <a:rPr lang="en-US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I 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класса.</a:t>
            </a:r>
          </a:p>
          <a:p>
            <a:pPr marL="182563" indent="-182563" eaLnBrk="1" fontAlgn="auto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На ОПО </a:t>
            </a:r>
            <a:r>
              <a:rPr lang="en-US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III </a:t>
            </a:r>
            <a:r>
              <a:rPr lang="ru-RU" altLang="ru-RU" sz="1100" b="1" kern="0" dirty="0" smtClean="0">
                <a:solidFill>
                  <a:srgbClr val="002060"/>
                </a:solidFill>
                <a:latin typeface="Times New Roman" pitchFamily="18" charset="0"/>
              </a:rPr>
              <a:t>класса 1 авария на 3391 ОПО</a:t>
            </a:r>
            <a:endParaRPr lang="ru-RU" altLang="ru-RU" sz="1100" b="1" kern="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53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880" y="-196348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dirty="0"/>
              <a:t>Причинам аварий на объектах нефтегазодобычи 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3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349868"/>
              </p:ext>
            </p:extLst>
          </p:nvPr>
        </p:nvGraphicFramePr>
        <p:xfrm>
          <a:off x="179512" y="1802028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408206"/>
              </p:ext>
            </p:extLst>
          </p:nvPr>
        </p:nvGraphicFramePr>
        <p:xfrm>
          <a:off x="4572000" y="1802028"/>
          <a:ext cx="4320000" cy="31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1" y="1716869"/>
            <a:ext cx="4212467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80012" y="1716869"/>
            <a:ext cx="4212468" cy="3079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27881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229600" cy="1087211"/>
          </a:xfrm>
        </p:spPr>
        <p:txBody>
          <a:bodyPr>
            <a:normAutofit/>
          </a:bodyPr>
          <a:lstStyle/>
          <a:p>
            <a:pPr defTabSz="685800">
              <a:lnSpc>
                <a:spcPct val="90000"/>
              </a:lnSpc>
              <a:defRPr/>
            </a:pPr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Перечень компаний, осуществляющих нефтедобычу,</a:t>
            </a:r>
            <a:b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  <a:t>с высоким учетным уровнем аварийности за период с 2018 – 2022 гг.</a:t>
            </a:r>
            <a:br>
              <a:rPr lang="ru-RU" altLang="ru-RU" sz="1800" b="1" kern="0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ru-RU" sz="1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212530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>
              <a:defRPr/>
            </a:pPr>
            <a:r>
              <a:rPr lang="ru-RU" sz="1800" b="1" dirty="0">
                <a:solidFill>
                  <a:srgbClr val="002060"/>
                </a:solidFill>
              </a:rPr>
              <a:t>ПАО «НК «Роснефть» </a:t>
            </a:r>
            <a:r>
              <a:rPr lang="ru-RU" sz="1800" dirty="0">
                <a:solidFill>
                  <a:srgbClr val="002060"/>
                </a:solidFill>
              </a:rPr>
              <a:t>– допущено </a:t>
            </a:r>
            <a:r>
              <a:rPr lang="ru-RU" sz="1800" b="1" dirty="0">
                <a:solidFill>
                  <a:srgbClr val="002060"/>
                </a:solidFill>
              </a:rPr>
              <a:t>12 аварий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</a:p>
          <a:p>
            <a:pPr fontAlgn="t">
              <a:defRPr/>
            </a:pPr>
            <a:r>
              <a:rPr lang="ru-RU" sz="1800" dirty="0">
                <a:solidFill>
                  <a:srgbClr val="002060"/>
                </a:solidFill>
              </a:rPr>
              <a:t>из них: 2 аварии в 2018 г.; 1 авария в 2019 г.; 4 аварии в 2020 г.; 4 аварии в 2021 г.;</a:t>
            </a:r>
            <a:br>
              <a:rPr lang="ru-RU" sz="1800" dirty="0">
                <a:solidFill>
                  <a:srgbClr val="002060"/>
                </a:solidFill>
              </a:rPr>
            </a:br>
            <a:r>
              <a:rPr lang="ru-RU" sz="1800" dirty="0">
                <a:solidFill>
                  <a:srgbClr val="002060"/>
                </a:solidFill>
              </a:rPr>
              <a:t>1 авария в 2022 г.;</a:t>
            </a:r>
          </a:p>
          <a:p>
            <a:pPr fontAlgn="t">
              <a:defRPr/>
            </a:pPr>
            <a:r>
              <a:rPr lang="ru-RU" sz="1800" i="1" dirty="0">
                <a:solidFill>
                  <a:srgbClr val="FF0000"/>
                </a:solidFill>
              </a:rPr>
              <a:t>ООО «РН-</a:t>
            </a:r>
            <a:r>
              <a:rPr lang="ru-RU" sz="1800" i="1" dirty="0" err="1">
                <a:solidFill>
                  <a:srgbClr val="FF0000"/>
                </a:solidFill>
              </a:rPr>
              <a:t>Юганскнефтегаз</a:t>
            </a:r>
            <a:r>
              <a:rPr lang="ru-RU" sz="1800" i="1" dirty="0">
                <a:solidFill>
                  <a:srgbClr val="FF0000"/>
                </a:solidFill>
              </a:rPr>
              <a:t>» - 2 аварии (2019, 2020);</a:t>
            </a:r>
          </a:p>
          <a:p>
            <a:pPr fontAlgn="t">
              <a:defRPr/>
            </a:pPr>
            <a:r>
              <a:rPr lang="ru-RU" sz="1800" i="1" dirty="0">
                <a:solidFill>
                  <a:srgbClr val="FF0000"/>
                </a:solidFill>
              </a:rPr>
              <a:t>ООО «РН-</a:t>
            </a:r>
            <a:r>
              <a:rPr lang="ru-RU" sz="1800" i="1" dirty="0" err="1">
                <a:solidFill>
                  <a:srgbClr val="FF0000"/>
                </a:solidFill>
              </a:rPr>
              <a:t>Уватнефтегаз</a:t>
            </a:r>
            <a:r>
              <a:rPr lang="ru-RU" sz="1800" i="1" dirty="0">
                <a:solidFill>
                  <a:srgbClr val="FF0000"/>
                </a:solidFill>
              </a:rPr>
              <a:t>» - 5 аварий (2021, 2022).</a:t>
            </a:r>
            <a:endParaRPr lang="ru-RU" sz="1800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1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1800" b="1" dirty="0">
                <a:solidFill>
                  <a:srgbClr val="002060"/>
                </a:solidFill>
              </a:rPr>
              <a:t>ПАО «Лукойл» </a:t>
            </a:r>
            <a:r>
              <a:rPr lang="ru-RU" sz="1800" dirty="0">
                <a:solidFill>
                  <a:srgbClr val="002060"/>
                </a:solidFill>
              </a:rPr>
              <a:t>допущено </a:t>
            </a:r>
            <a:r>
              <a:rPr lang="ru-RU" sz="1800" b="1" dirty="0">
                <a:solidFill>
                  <a:srgbClr val="002060"/>
                </a:solidFill>
              </a:rPr>
              <a:t>7 аварий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</a:p>
          <a:p>
            <a:pPr>
              <a:defRPr/>
            </a:pPr>
            <a:r>
              <a:rPr lang="ru-RU" sz="1800" dirty="0">
                <a:solidFill>
                  <a:srgbClr val="002060"/>
                </a:solidFill>
              </a:rPr>
              <a:t>из них: 1 авария в 2019 г.; 3 аварии в 2020 г.; 2 аварии в 2021 г.; 1 авария в 2022 г.;</a:t>
            </a:r>
          </a:p>
          <a:p>
            <a:pPr fontAlgn="t">
              <a:defRPr/>
            </a:pPr>
            <a:r>
              <a:rPr lang="ru-RU" sz="1800" i="1" dirty="0">
                <a:solidFill>
                  <a:srgbClr val="FF0000"/>
                </a:solidFill>
              </a:rPr>
              <a:t>ООО  «ЛУКОЙЛ-Коми» - 6 аварий (2019, 2020, 2021, 2022).</a:t>
            </a:r>
          </a:p>
          <a:p>
            <a:pPr>
              <a:defRPr/>
            </a:pPr>
            <a:endParaRPr lang="ru-RU" sz="1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1800" b="1" dirty="0">
                <a:solidFill>
                  <a:srgbClr val="002060"/>
                </a:solidFill>
              </a:rPr>
              <a:t>ПАО «Татнефть» имени В.Д. </a:t>
            </a:r>
            <a:r>
              <a:rPr lang="ru-RU" sz="1800" b="1" dirty="0" err="1">
                <a:solidFill>
                  <a:srgbClr val="002060"/>
                </a:solidFill>
              </a:rPr>
              <a:t>Шашина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допущено </a:t>
            </a:r>
            <a:r>
              <a:rPr lang="ru-RU" sz="1800" b="1" dirty="0">
                <a:solidFill>
                  <a:srgbClr val="002060"/>
                </a:solidFill>
              </a:rPr>
              <a:t>5 аварий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</a:p>
          <a:p>
            <a:pPr>
              <a:defRPr/>
            </a:pPr>
            <a:r>
              <a:rPr lang="ru-RU" sz="1800" dirty="0">
                <a:solidFill>
                  <a:srgbClr val="002060"/>
                </a:solidFill>
              </a:rPr>
              <a:t>из них: 1 авария в 2018 г.; 2 аварии 2019 г.; 1 авария в 2020 г.; 1 авария в 2022г.;</a:t>
            </a:r>
          </a:p>
          <a:p>
            <a:pPr>
              <a:defRPr/>
            </a:pPr>
            <a:endParaRPr lang="ru-RU" sz="18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1800" b="1" dirty="0">
                <a:solidFill>
                  <a:srgbClr val="002060"/>
                </a:solidFill>
              </a:rPr>
              <a:t>ПАО «ГАЗПРОМ» </a:t>
            </a:r>
            <a:r>
              <a:rPr lang="ru-RU" sz="1800" dirty="0">
                <a:solidFill>
                  <a:srgbClr val="002060"/>
                </a:solidFill>
              </a:rPr>
              <a:t>допущено</a:t>
            </a:r>
            <a:r>
              <a:rPr lang="ru-RU" sz="1800" b="1" dirty="0">
                <a:solidFill>
                  <a:srgbClr val="002060"/>
                </a:solidFill>
              </a:rPr>
              <a:t> 3 аварии</a:t>
            </a:r>
            <a:r>
              <a:rPr lang="ru-RU" sz="1800" dirty="0">
                <a:solidFill>
                  <a:srgbClr val="002060"/>
                </a:solidFill>
              </a:rPr>
              <a:t>,</a:t>
            </a:r>
          </a:p>
          <a:p>
            <a:pPr>
              <a:defRPr/>
            </a:pPr>
            <a:r>
              <a:rPr lang="ru-RU" sz="1800" dirty="0">
                <a:solidFill>
                  <a:srgbClr val="002060"/>
                </a:solidFill>
              </a:rPr>
              <a:t>из них:  2 аварии в 2021 г; 1 авария в 2022г.;</a:t>
            </a:r>
          </a:p>
          <a:p>
            <a:pPr>
              <a:defRPr/>
            </a:pPr>
            <a:endParaRPr lang="ru-RU" sz="18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1800" b="1" dirty="0">
                <a:solidFill>
                  <a:srgbClr val="002060"/>
                </a:solidFill>
              </a:rPr>
              <a:t>ПАО «АНК «</a:t>
            </a:r>
            <a:r>
              <a:rPr lang="ru-RU" sz="1800" b="1" dirty="0" err="1">
                <a:solidFill>
                  <a:srgbClr val="002060"/>
                </a:solidFill>
              </a:rPr>
              <a:t>Башнефть</a:t>
            </a:r>
            <a:r>
              <a:rPr lang="ru-RU" sz="1800" b="1" dirty="0">
                <a:solidFill>
                  <a:srgbClr val="002060"/>
                </a:solidFill>
              </a:rPr>
              <a:t>» </a:t>
            </a:r>
            <a:r>
              <a:rPr lang="ru-RU" sz="1800" dirty="0">
                <a:solidFill>
                  <a:srgbClr val="002060"/>
                </a:solidFill>
              </a:rPr>
              <a:t>допущено </a:t>
            </a:r>
            <a:r>
              <a:rPr lang="ru-RU" sz="1800" b="1" dirty="0">
                <a:solidFill>
                  <a:srgbClr val="002060"/>
                </a:solidFill>
              </a:rPr>
              <a:t>1 авария</a:t>
            </a:r>
            <a:r>
              <a:rPr lang="ru-RU" sz="1800" dirty="0">
                <a:solidFill>
                  <a:srgbClr val="002060"/>
                </a:solidFill>
              </a:rPr>
              <a:t>, </a:t>
            </a:r>
          </a:p>
          <a:p>
            <a:pPr>
              <a:defRPr/>
            </a:pPr>
            <a:r>
              <a:rPr lang="ru-RU" sz="1800" dirty="0">
                <a:solidFill>
                  <a:srgbClr val="002060"/>
                </a:solidFill>
              </a:rPr>
              <a:t>из них: 1 авария в 2018 г.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3399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6011</TotalTime>
  <Words>1029</Words>
  <Application>Microsoft Office PowerPoint</Application>
  <PresentationFormat>Экран (4:3)</PresentationFormat>
  <Paragraphs>298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Показатели контрольно-надзорной деятельности </vt:lpstr>
      <vt:lpstr>Профилактические мероприятия</vt:lpstr>
      <vt:lpstr>Показатели аварийности на опасных производственных объектах нефтегазового комплекса Средне-Поволжского Управления </vt:lpstr>
      <vt:lpstr>Показатели аварийности на опасных производственных объектах нефтегазового комплекса в масштабах Российской Федерации</vt:lpstr>
      <vt:lpstr>Причинам аварий на объектах нефтегазодобычи </vt:lpstr>
      <vt:lpstr>Перечень компаний, осуществляющих нефтедобычу, с высоким учетным уровнем аварийности за период с 2018 – 2022 гг. </vt:lpstr>
      <vt:lpstr>Графическое представление причин произошедших аварий на объектах трубопроводного транспорта </vt:lpstr>
      <vt:lpstr>Перечень компаний, осуществляющих эксплуатацию объектов трубопроводного транспорта, с высоким учетным уровнем аварийности за период с 2018 – 2022 гг. </vt:lpstr>
      <vt:lpstr>Графическое представление причин произошедших аварий на объектах газораспределения и газопотребления </vt:lpstr>
      <vt:lpstr>Показатели травматизма на опасных производственных объектах нефтегазового комплекса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User400</cp:lastModifiedBy>
  <cp:revision>480</cp:revision>
  <cp:lastPrinted>2017-09-12T07:24:17Z</cp:lastPrinted>
  <dcterms:created xsi:type="dcterms:W3CDTF">2015-02-02T11:09:04Z</dcterms:created>
  <dcterms:modified xsi:type="dcterms:W3CDTF">2023-02-15T05:32:19Z</dcterms:modified>
</cp:coreProperties>
</file>